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162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286803"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550024" y="5894774"/>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3554058" y="2022438"/>
            <a:ext cx="1600200" cy="1001308"/>
          </a:xfrm>
        </p:spPr>
        <p:txBody>
          <a:bodyPr anchor="b"/>
          <a:lstStyle>
            <a:lvl1pPr algn="l">
              <a:defRPr sz="2400"/>
            </a:lvl1pPr>
          </a:lstStyle>
          <a:p>
            <a:fld id="{4A3346C7-0839-4F92-8BA6-DF1B9D00AE97}" type="datetimeFigureOut">
              <a:rPr kumimoji="1" lang="ja-JP" altLang="en-US" smtClean="0"/>
              <a:t>2018/9/11</a:t>
            </a:fld>
            <a:endParaRPr kumimoji="1" lang="ja-JP" altLang="en-US"/>
          </a:p>
        </p:txBody>
      </p:sp>
      <p:sp>
        <p:nvSpPr>
          <p:cNvPr id="50" name="Rectangle 49"/>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3977640" y="7626622"/>
            <a:ext cx="2123694" cy="486833"/>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3486822" y="7626622"/>
            <a:ext cx="482750" cy="486833"/>
          </a:xfrm>
        </p:spPr>
        <p:txBody>
          <a:bodyPr/>
          <a:lstStyle>
            <a:lvl1pPr>
              <a:defRPr>
                <a:solidFill>
                  <a:schemeClr val="accent1"/>
                </a:solidFill>
              </a:defRPr>
            </a:lvl1pPr>
          </a:lstStyle>
          <a:p>
            <a:fld id="{9DC844A5-D2CE-4F4C-B02F-3F3036B0AEF9}" type="slidenum">
              <a:rPr kumimoji="1" lang="ja-JP" altLang="en-US" smtClean="0"/>
              <a:t>‹#›</a:t>
            </a:fld>
            <a:endParaRPr kumimoji="1" lang="ja-JP" altLang="en-US"/>
          </a:p>
        </p:txBody>
      </p:sp>
      <p:sp>
        <p:nvSpPr>
          <p:cNvPr id="89" name="Rectangle 88"/>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43984" y="3867773"/>
            <a:ext cx="4978101" cy="1816100"/>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43984" y="5689601"/>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
        <p:nvSpPr>
          <p:cNvPr id="9" name="Content Placeholder 8"/>
          <p:cNvSpPr>
            <a:spLocks noGrp="1"/>
          </p:cNvSpPr>
          <p:nvPr>
            <p:ph sz="quarter" idx="13"/>
          </p:nvPr>
        </p:nvSpPr>
        <p:spPr>
          <a:xfrm>
            <a:off x="781812" y="3084576"/>
            <a:ext cx="2564892" cy="46573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81291"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758878"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83864"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7" name="Slide Number Placeholder 6"/>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
        <p:nvSpPr>
          <p:cNvPr id="58" name="Rectangle 57"/>
          <p:cNvSpPr/>
          <p:nvPr/>
        </p:nvSpPr>
        <p:spPr>
          <a:xfrm>
            <a:off x="679179"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kumimoji="1" lang="ja-JP" altLang="en-US"/>
          </a:p>
        </p:txBody>
      </p:sp>
      <p:sp>
        <p:nvSpPr>
          <p:cNvPr id="2" name="Title 1"/>
          <p:cNvSpPr>
            <a:spLocks noGrp="1"/>
          </p:cNvSpPr>
          <p:nvPr>
            <p:ph type="title"/>
          </p:nvPr>
        </p:nvSpPr>
        <p:spPr>
          <a:xfrm>
            <a:off x="3554875" y="3543246"/>
            <a:ext cx="2478429" cy="1950871"/>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79179"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753907"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3550973" y="5510785"/>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3346C7-0839-4F92-8BA6-DF1B9D00AE97}" type="datetimeFigureOut">
              <a:rPr kumimoji="1" lang="ja-JP" altLang="en-US" smtClean="0"/>
              <a:t>2018/9/11</a:t>
            </a:fld>
            <a:endParaRPr kumimoji="1" lang="ja-JP" alt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9DC844A5-D2CE-4F4C-B02F-3F3036B0AEF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600"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42900" y="444650"/>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498041" y="299324"/>
            <a:ext cx="1600200" cy="486833"/>
          </a:xfrm>
          <a:prstGeom prst="rect">
            <a:avLst/>
          </a:prstGeom>
        </p:spPr>
        <p:txBody>
          <a:bodyPr vert="horz" lIns="91440" tIns="45720" rIns="91440" bIns="45720" rtlCol="0" anchor="ctr"/>
          <a:lstStyle>
            <a:lvl1pPr algn="r">
              <a:defRPr sz="1200">
                <a:solidFill>
                  <a:srgbClr val="FEFEFE"/>
                </a:solidFill>
              </a:defRPr>
            </a:lvl1pPr>
          </a:lstStyle>
          <a:p>
            <a:fld id="{4A3346C7-0839-4F92-8BA6-DF1B9D00AE97}" type="datetimeFigureOut">
              <a:rPr kumimoji="1" lang="ja-JP" altLang="en-US" smtClean="0"/>
              <a:t>2018/9/11</a:t>
            </a:fld>
            <a:endParaRPr kumimoji="1" lang="ja-JP" altLang="en-US"/>
          </a:p>
        </p:txBody>
      </p:sp>
      <p:sp>
        <p:nvSpPr>
          <p:cNvPr id="5" name="Footer Placeholder 4"/>
          <p:cNvSpPr>
            <a:spLocks noGrp="1"/>
          </p:cNvSpPr>
          <p:nvPr>
            <p:ph type="ftr" sz="quarter" idx="3"/>
          </p:nvPr>
        </p:nvSpPr>
        <p:spPr>
          <a:xfrm>
            <a:off x="3481086" y="7802881"/>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3486822" y="299322"/>
            <a:ext cx="999117" cy="486833"/>
          </a:xfrm>
          <a:prstGeom prst="rect">
            <a:avLst/>
          </a:prstGeom>
        </p:spPr>
        <p:txBody>
          <a:bodyPr vert="horz" lIns="91440" tIns="45720" rIns="91440" bIns="45720" rtlCol="0" anchor="ctr"/>
          <a:lstStyle>
            <a:lvl1pPr algn="l">
              <a:defRPr sz="1200">
                <a:solidFill>
                  <a:srgbClr val="FEFEFE"/>
                </a:solidFill>
              </a:defRPr>
            </a:lvl1pPr>
          </a:lstStyle>
          <a:p>
            <a:fld id="{9DC844A5-D2CE-4F4C-B02F-3F3036B0AEF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4664" y="509349"/>
            <a:ext cx="6048672" cy="8002191"/>
          </a:xfrm>
          <a:prstGeom prst="rect">
            <a:avLst/>
          </a:prstGeom>
          <a:solidFill>
            <a:schemeClr val="bg1"/>
          </a:solidFill>
        </p:spPr>
        <p:txBody>
          <a:bodyPr wrap="square">
            <a:spAutoFit/>
          </a:bodyPr>
          <a:lstStyle/>
          <a:p>
            <a:pPr algn="ctr"/>
            <a:r>
              <a:rPr lang="ja-JP" altLang="en-US" sz="2000" b="1" dirty="0" smtClean="0"/>
              <a:t>お寺さんの紹介（手配）とお布施について</a:t>
            </a:r>
            <a:endParaRPr lang="en-US" altLang="ja-JP" sz="2000" b="1" dirty="0" smtClean="0"/>
          </a:p>
          <a:p>
            <a:endParaRPr lang="en-US" altLang="ja-JP" dirty="0"/>
          </a:p>
          <a:p>
            <a:r>
              <a:rPr lang="ja-JP" altLang="en-US" sz="2000" b="1" dirty="0" smtClean="0">
                <a:solidFill>
                  <a:srgbClr val="FF0000"/>
                </a:solidFill>
              </a:rPr>
              <a:t>Ｑ１）宗派はどこを紹介してくれるんですか？</a:t>
            </a:r>
          </a:p>
          <a:p>
            <a:endParaRPr lang="en-US" altLang="ja-JP" b="1" dirty="0" smtClean="0"/>
          </a:p>
          <a:p>
            <a:r>
              <a:rPr lang="en-US" altLang="ja-JP" b="1" dirty="0" smtClean="0"/>
              <a:t>ANS</a:t>
            </a:r>
            <a:r>
              <a:rPr lang="ja-JP" altLang="en-US" b="1" dirty="0" smtClean="0"/>
              <a:t>：ご紹介可能な宗派は、全宗派となりますので、</a:t>
            </a:r>
            <a:r>
              <a:rPr lang="ja-JP" altLang="en-US" b="1" dirty="0"/>
              <a:t>ご安心下さい。また、特に宗派にこだわらない場合はご実家や本家の宗派に合わせることが一般的では</a:t>
            </a:r>
            <a:r>
              <a:rPr lang="ja-JP" altLang="en-US" b="1" dirty="0" smtClean="0"/>
              <a:t>ございます</a:t>
            </a:r>
            <a:r>
              <a:rPr lang="ja-JP" altLang="en-US" b="1" dirty="0"/>
              <a:t>。</a:t>
            </a:r>
            <a:br>
              <a:rPr lang="ja-JP" altLang="en-US" b="1" dirty="0"/>
            </a:br>
            <a:endParaRPr lang="ja-JP" altLang="en-US" dirty="0" smtClean="0"/>
          </a:p>
          <a:p>
            <a:r>
              <a:rPr lang="ja-JP" altLang="en-US" sz="2000" b="1" dirty="0" smtClean="0">
                <a:solidFill>
                  <a:srgbClr val="FF0000"/>
                </a:solidFill>
              </a:rPr>
              <a:t>Ｑ２）紹介して下さるお寺さんの</a:t>
            </a:r>
            <a:endParaRPr lang="en-US" altLang="ja-JP" sz="2000" b="1" dirty="0" smtClean="0">
              <a:solidFill>
                <a:srgbClr val="FF0000"/>
              </a:solidFill>
            </a:endParaRPr>
          </a:p>
          <a:p>
            <a:r>
              <a:rPr lang="ja-JP" altLang="en-US" sz="2000" b="1" dirty="0">
                <a:solidFill>
                  <a:srgbClr val="FF0000"/>
                </a:solidFill>
              </a:rPr>
              <a:t>　</a:t>
            </a:r>
            <a:r>
              <a:rPr lang="ja-JP" altLang="en-US" sz="2000" b="1" dirty="0" smtClean="0">
                <a:solidFill>
                  <a:srgbClr val="FF0000"/>
                </a:solidFill>
              </a:rPr>
              <a:t>　　　　　　　　お布施は幾らになりますか？</a:t>
            </a:r>
          </a:p>
          <a:p>
            <a:endParaRPr lang="en-US" altLang="ja-JP" b="1" dirty="0" smtClean="0"/>
          </a:p>
          <a:p>
            <a:endParaRPr lang="en-US" altLang="ja-JP" dirty="0" smtClean="0"/>
          </a:p>
          <a:p>
            <a:endParaRPr lang="en-US" altLang="ja-JP" dirty="0"/>
          </a:p>
          <a:p>
            <a:endParaRPr lang="en-US" altLang="ja-JP" dirty="0" smtClean="0"/>
          </a:p>
          <a:p>
            <a:endParaRPr lang="en-US" altLang="ja-JP" dirty="0"/>
          </a:p>
          <a:p>
            <a:endParaRPr lang="ja-JP" altLang="en-US" dirty="0" smtClean="0"/>
          </a:p>
          <a:p>
            <a:r>
              <a:rPr lang="ja-JP" altLang="en-US" sz="2000" b="1" dirty="0" smtClean="0">
                <a:solidFill>
                  <a:srgbClr val="0000FF"/>
                </a:solidFill>
              </a:rPr>
              <a:t>　　　　●</a:t>
            </a:r>
            <a:r>
              <a:rPr lang="ja-JP" altLang="en-US" sz="2000" b="1" dirty="0">
                <a:solidFill>
                  <a:srgbClr val="0000FF"/>
                </a:solidFill>
              </a:rPr>
              <a:t>お布施の金額に含まれる内容●</a:t>
            </a:r>
            <a:r>
              <a:rPr lang="ja-JP" altLang="en-US" b="1" dirty="0"/>
              <a:t/>
            </a:r>
            <a:br>
              <a:rPr lang="ja-JP" altLang="en-US" b="1" dirty="0"/>
            </a:br>
            <a:r>
              <a:rPr lang="ja-JP" altLang="en-US" b="1" dirty="0" smtClean="0"/>
              <a:t>　　　　　　　　　　</a:t>
            </a:r>
            <a:r>
              <a:rPr lang="ja-JP" altLang="en-US" dirty="0" smtClean="0"/>
              <a:t>標準位の戒名</a:t>
            </a:r>
            <a:br>
              <a:rPr lang="ja-JP" altLang="en-US" dirty="0" smtClean="0"/>
            </a:br>
            <a:r>
              <a:rPr lang="ja-JP" altLang="en-US" dirty="0" smtClean="0"/>
              <a:t>　　　　　　　　　　　 読経料</a:t>
            </a:r>
            <a:br>
              <a:rPr lang="ja-JP" altLang="en-US" dirty="0" smtClean="0"/>
            </a:br>
            <a:r>
              <a:rPr lang="ja-JP" altLang="en-US" dirty="0" smtClean="0"/>
              <a:t>                                        お車代</a:t>
            </a:r>
            <a:r>
              <a:rPr lang="ja-JP" altLang="en-US" smtClean="0"/>
              <a:t/>
            </a:r>
            <a:br>
              <a:rPr lang="ja-JP" altLang="en-US" smtClean="0"/>
            </a:br>
            <a:r>
              <a:rPr lang="ja-JP" altLang="en-US" smtClean="0"/>
              <a:t>                                        お膳料</a:t>
            </a:r>
            <a:br>
              <a:rPr lang="ja-JP" altLang="en-US" smtClean="0"/>
            </a:br>
            <a:r>
              <a:rPr lang="ja-JP" altLang="en-US" smtClean="0"/>
              <a:t>                                        初七日</a:t>
            </a:r>
            <a:r>
              <a:rPr lang="ja-JP" altLang="en-US" dirty="0" smtClean="0"/>
              <a:t/>
            </a:r>
            <a:br>
              <a:rPr lang="ja-JP" altLang="en-US" dirty="0" smtClean="0"/>
            </a:br>
            <a:r>
              <a:rPr lang="ja-JP" altLang="en-US" dirty="0" smtClean="0"/>
              <a:t>　</a:t>
            </a:r>
            <a:r>
              <a:rPr lang="en-US" altLang="ja-JP" b="1" dirty="0" smtClean="0">
                <a:solidFill>
                  <a:srgbClr val="FF0000"/>
                </a:solidFill>
              </a:rPr>
              <a:t>※</a:t>
            </a:r>
            <a:r>
              <a:rPr lang="ja-JP" altLang="en-US" dirty="0" smtClean="0"/>
              <a:t>火葬式の場合のお布施</a:t>
            </a:r>
            <a:r>
              <a:rPr lang="en-US" altLang="ja-JP" dirty="0" smtClean="0"/>
              <a:t>50,000</a:t>
            </a:r>
            <a:r>
              <a:rPr lang="ja-JP" altLang="en-US" dirty="0" smtClean="0"/>
              <a:t>円は、火葬場の釜前での読経のみとなります。別途戒名が欲しい場合はご相談下さい。</a:t>
            </a:r>
          </a:p>
          <a:p>
            <a:r>
              <a:rPr lang="ja-JP" altLang="en-US" dirty="0" smtClean="0"/>
              <a:t>　上記につきましては、菩提寺のある方へのご紹介は基本的にはしておりません。</a:t>
            </a:r>
            <a:br>
              <a:rPr lang="ja-JP" altLang="en-US" dirty="0" smtClean="0"/>
            </a:br>
            <a:r>
              <a:rPr lang="ja-JP" altLang="en-US" dirty="0" smtClean="0"/>
              <a:t>菩提寺のある方は、その寺院へ直接お伺い下さい。</a:t>
            </a:r>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237806137"/>
              </p:ext>
            </p:extLst>
          </p:nvPr>
        </p:nvGraphicFramePr>
        <p:xfrm>
          <a:off x="728700" y="3448680"/>
          <a:ext cx="5400600" cy="1483360"/>
        </p:xfrm>
        <a:graphic>
          <a:graphicData uri="http://schemas.openxmlformats.org/drawingml/2006/table">
            <a:tbl>
              <a:tblPr firstRow="1" bandRow="1">
                <a:tableStyleId>{912C8C85-51F0-491E-9774-3900AFEF0FD7}</a:tableStyleId>
              </a:tblPr>
              <a:tblGrid>
                <a:gridCol w="2823008"/>
                <a:gridCol w="2577592"/>
              </a:tblGrid>
              <a:tr h="370840">
                <a:tc>
                  <a:txBody>
                    <a:bodyPr/>
                    <a:lstStyle/>
                    <a:p>
                      <a:pPr algn="ctr"/>
                      <a:r>
                        <a:rPr kumimoji="1" lang="ja-JP" altLang="en-US" dirty="0" smtClean="0"/>
                        <a:t>項　目</a:t>
                      </a:r>
                      <a:endParaRPr kumimoji="1" lang="ja-JP" altLang="en-US" dirty="0"/>
                    </a:p>
                  </a:txBody>
                  <a:tcPr/>
                </a:tc>
                <a:tc>
                  <a:txBody>
                    <a:bodyPr/>
                    <a:lstStyle/>
                    <a:p>
                      <a:pPr algn="ctr"/>
                      <a:r>
                        <a:rPr kumimoji="1" lang="ja-JP" altLang="en-US" dirty="0" smtClean="0"/>
                        <a:t>お布施の金額</a:t>
                      </a:r>
                      <a:endParaRPr kumimoji="1" lang="ja-JP" altLang="en-US" dirty="0"/>
                    </a:p>
                  </a:txBody>
                  <a:tcPr/>
                </a:tc>
              </a:tr>
              <a:tr h="370840">
                <a:tc>
                  <a:txBody>
                    <a:bodyPr/>
                    <a:lstStyle/>
                    <a:p>
                      <a:r>
                        <a:rPr kumimoji="1" lang="ja-JP" altLang="en-US" dirty="0" smtClean="0"/>
                        <a:t>通夜・告別式の場合</a:t>
                      </a:r>
                      <a:endParaRPr kumimoji="1" lang="ja-JP" altLang="en-US" dirty="0"/>
                    </a:p>
                  </a:txBody>
                  <a:tcPr/>
                </a:tc>
                <a:tc>
                  <a:txBody>
                    <a:bodyPr/>
                    <a:lstStyle/>
                    <a:p>
                      <a:pPr algn="ctr"/>
                      <a:r>
                        <a:rPr kumimoji="1" lang="en-US" altLang="ja-JP" b="1" dirty="0" smtClean="0"/>
                        <a:t>200,000</a:t>
                      </a:r>
                      <a:r>
                        <a:rPr kumimoji="1" lang="ja-JP" altLang="en-US" b="1" dirty="0" smtClean="0"/>
                        <a:t>円</a:t>
                      </a:r>
                      <a:endParaRPr kumimoji="1" lang="ja-JP" altLang="en-US" b="1" dirty="0"/>
                    </a:p>
                  </a:txBody>
                  <a:tcPr/>
                </a:tc>
              </a:tr>
              <a:tr h="370840">
                <a:tc>
                  <a:txBody>
                    <a:bodyPr/>
                    <a:lstStyle/>
                    <a:p>
                      <a:r>
                        <a:rPr kumimoji="1" lang="ja-JP" altLang="en-US" dirty="0" smtClean="0"/>
                        <a:t>１日葬の場合</a:t>
                      </a:r>
                      <a:endParaRPr kumimoji="1" lang="ja-JP" altLang="en-US" dirty="0"/>
                    </a:p>
                  </a:txBody>
                  <a:tcPr/>
                </a:tc>
                <a:tc>
                  <a:txBody>
                    <a:bodyPr/>
                    <a:lstStyle/>
                    <a:p>
                      <a:pPr algn="ctr"/>
                      <a:r>
                        <a:rPr kumimoji="1" lang="en-US" altLang="ja-JP" b="1" dirty="0" smtClean="0"/>
                        <a:t>150,000</a:t>
                      </a:r>
                      <a:r>
                        <a:rPr kumimoji="1" lang="ja-JP" altLang="en-US" b="1" dirty="0" smtClean="0"/>
                        <a:t>円</a:t>
                      </a:r>
                      <a:endParaRPr kumimoji="1" lang="ja-JP" altLang="en-US" b="1" dirty="0"/>
                    </a:p>
                  </a:txBody>
                  <a:tcPr/>
                </a:tc>
              </a:tr>
              <a:tr h="370840">
                <a:tc>
                  <a:txBody>
                    <a:bodyPr/>
                    <a:lstStyle/>
                    <a:p>
                      <a:r>
                        <a:rPr kumimoji="1" lang="ja-JP" altLang="en-US" dirty="0" smtClean="0"/>
                        <a:t>火葬式</a:t>
                      </a:r>
                      <a:r>
                        <a:rPr kumimoji="1" lang="en-US" altLang="ja-JP" dirty="0" smtClean="0"/>
                        <a:t>(</a:t>
                      </a:r>
                      <a:r>
                        <a:rPr kumimoji="1" lang="ja-JP" altLang="en-US" dirty="0" smtClean="0"/>
                        <a:t>直葬）の場合</a:t>
                      </a:r>
                      <a:endParaRPr kumimoji="1" lang="ja-JP" altLang="en-US" dirty="0"/>
                    </a:p>
                  </a:txBody>
                  <a:tcPr/>
                </a:tc>
                <a:tc>
                  <a:txBody>
                    <a:bodyPr/>
                    <a:lstStyle/>
                    <a:p>
                      <a:pPr algn="ctr"/>
                      <a:r>
                        <a:rPr kumimoji="1" lang="en-US" altLang="ja-JP" b="1" dirty="0" smtClean="0"/>
                        <a:t>50,000</a:t>
                      </a:r>
                      <a:r>
                        <a:rPr kumimoji="1" lang="ja-JP" altLang="en-US" b="1" dirty="0" smtClean="0"/>
                        <a:t>円</a:t>
                      </a:r>
                      <a:r>
                        <a:rPr kumimoji="1" lang="en-US" altLang="ja-JP" b="1" dirty="0" smtClean="0">
                          <a:solidFill>
                            <a:srgbClr val="FF0000"/>
                          </a:solidFill>
                        </a:rPr>
                        <a:t>※</a:t>
                      </a:r>
                      <a:endParaRPr kumimoji="1" lang="ja-JP" altLang="en-US" b="1" dirty="0">
                        <a:solidFill>
                          <a:srgbClr val="FF0000"/>
                        </a:solidFill>
                      </a:endParaRPr>
                    </a:p>
                  </a:txBody>
                  <a:tcPr/>
                </a:tc>
              </a:tr>
            </a:tbl>
          </a:graphicData>
        </a:graphic>
      </p:graphicFrame>
    </p:spTree>
    <p:extLst>
      <p:ext uri="{BB962C8B-B14F-4D97-AF65-F5344CB8AC3E}">
        <p14:creationId xmlns:p14="http://schemas.microsoft.com/office/powerpoint/2010/main" val="2340354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TotalTime>
  <Words>89</Words>
  <Application>Microsoft Office PowerPoint</Application>
  <PresentationFormat>画面に合わせる (4:3)</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オースティン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2</cp:revision>
  <dcterms:created xsi:type="dcterms:W3CDTF">2018-09-11T03:04:48Z</dcterms:created>
  <dcterms:modified xsi:type="dcterms:W3CDTF">2018-09-11T03:25:56Z</dcterms:modified>
</cp:coreProperties>
</file>